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3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F1BCF-C420-4DF4-871E-417425730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86A175-3AAA-413C-A992-313579E02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3868BD-E423-453F-9B10-7869B2BC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F4741-A34C-4AFB-AAC5-0B259580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27F000-EED6-4484-AF72-387164E1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0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A260A-84EB-4968-A838-937DB4AE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CA943D-2D8B-48CE-B8CE-F2E92D964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F86FA1-2A4F-4930-81A9-0828C5E6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8DE2F-AF75-4418-BB95-8D825A3E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5C5439-903A-4602-81D5-3E908375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25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D4F50-8CD6-45C4-B9E0-09F8D3A94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176B31-40EE-486E-9F3F-F14C3FC06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209AF1-74DD-4A32-9905-EF08E8BFD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09FEDA-52DA-4119-881D-DEC2308E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F0DFFB-DD24-4CED-92B4-737B0283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74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EC8E2-7E44-487E-8F48-6C4405E6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D1A85-29BC-49A8-9F9D-EC6882535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F83F07-E278-4DAA-88AE-AC2B6AF7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5382BC-4C6C-46C6-8202-40E74541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D5852-27D1-4D75-9360-D626972D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27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636F5-5CD7-470F-9D23-F82AABFE5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E6E980-E525-4CEC-A26C-F248C2E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EB5785-04F7-429F-B8D5-BA459857C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2BC284-7003-4FB8-9534-E338BDEB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F5CFF-55C1-41F0-8192-D1AFC327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82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F63ED-18DA-43F7-B743-E9C22BC77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35E01-DF04-4366-8F7F-75BF25429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111E50-C904-49E4-9530-F3DECE7FE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7CD519-90D5-43BA-BAEB-563FAE949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665E73-52E0-4969-85FE-508581EE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14DA15-C0D1-4959-B724-FEF4CD17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48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79A96-1B09-400B-A05B-BA4F2E01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D6EB59-C7B5-4547-AD85-D24EE82CD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CB917A-59E2-4E20-AB71-2CDDB2EA5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A32CE3-7855-409A-A6E8-A74F87922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1EB1B1-E6D5-4587-AD69-82D4BDEA4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B73D41-BF4A-4DC2-B96C-45F92182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E89E84-BD1A-4957-A5C5-7EDD31AE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7D8FC8-B136-4ED1-BFA7-AAF4BF88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F74B4-7F56-45FB-BE0D-3D087723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663516-27DD-485F-AB15-FB3B8F52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DDAE55-F804-4EB8-B1A0-B9E08F06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068DE0-A74E-4972-B3AD-AC833420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1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50DDE2-0813-483B-84C3-5120187D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EC32B3-98D1-4A94-8535-41AECA7C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1CF5E2-757F-41BE-AC5D-5191E18C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9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DE83A-F9DB-45E8-AE23-92656F91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4B30D0-0DF5-4AC5-99FF-6D0112FD6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E42CF9-66B1-4DEB-988F-B4101F3A4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F89FA9-D92E-4B95-9AF1-8A0AEEFC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760859-3942-4869-B3FB-35E92BF1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9499DF-5DAE-4E92-95E3-0C1F1C5D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33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A3EA4-B494-4A47-A8E3-64A0F2A6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67D536-C229-42E1-841D-1DBC0248BA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719703-106A-4E6C-8D19-0049BFD39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481592-D95D-4E47-A7C5-F9164B21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124F8E-7009-48B0-9B8A-53AB9E1B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A93C2-AB92-4F89-B613-215FAE43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4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921D5F-40EF-4A1A-B414-C8E849236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E580ED-4277-4182-8C12-57945DA08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A3C1A4-2066-4293-924D-6A20A4803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71EF5-78C1-4305-8730-7E9C7D83F40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CC5036-6662-41F0-A5AD-B7FB9D8CD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2EF395-F466-4B2B-85C9-267534D36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567AA-944C-4582-8C63-057523F97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55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FCsdj0YAAAAJ&amp;hl=zh-CN&amp;oi=sra" TargetMode="External"/><Relationship Id="rId2" Type="http://schemas.openxmlformats.org/officeDocument/2006/relationships/hyperlink" Target="https://scholar.google.com/citations?user=qhaLpw8AAAAJ&amp;hl=zh-CN&amp;oi=sr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nbeta.com/articles/tech/1031883.ht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FF95A-8BDA-4360-985C-822A43E1A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199"/>
            <a:ext cx="9144000" cy="33831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Phantom of the ADAS: Securing Advanced Driver-Assistance Systems from Split-Second Phantom Attacks</a:t>
            </a:r>
            <a:r>
              <a:rPr lang="zh-CN" altLang="en-US" dirty="0"/>
              <a:t>，</a:t>
            </a:r>
            <a:r>
              <a:rPr lang="en-US" altLang="zh-CN" sz="4000" i="1" dirty="0"/>
              <a:t>CCS’20</a:t>
            </a:r>
            <a:endParaRPr lang="zh-CN" alt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08170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B5493-EE42-44E6-A094-AF0AD68CC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幻影检测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12121-D2EF-4451-9789-509342BDD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幻影与真实</a:t>
            </a:r>
            <a:r>
              <a:rPr lang="en-US" altLang="zh-CN" dirty="0"/>
              <a:t>3D</a:t>
            </a:r>
            <a:r>
              <a:rPr lang="zh-CN" altLang="en-US" dirty="0"/>
              <a:t>物体可能存在的差异：</a:t>
            </a:r>
            <a:endParaRPr lang="en-US" altLang="zh-CN" dirty="0"/>
          </a:p>
          <a:p>
            <a:pPr lvl="1"/>
            <a:r>
              <a:rPr lang="en-US" altLang="zh-CN" dirty="0"/>
              <a:t>1. Size</a:t>
            </a:r>
          </a:p>
          <a:p>
            <a:pPr lvl="1"/>
            <a:r>
              <a:rPr lang="en-US" altLang="zh-CN" dirty="0"/>
              <a:t>2. Angle</a:t>
            </a:r>
          </a:p>
          <a:p>
            <a:pPr lvl="1"/>
            <a:r>
              <a:rPr lang="en-US" altLang="zh-CN" dirty="0"/>
              <a:t>3. Focus</a:t>
            </a:r>
          </a:p>
          <a:p>
            <a:pPr lvl="1"/>
            <a:r>
              <a:rPr lang="en-US" altLang="zh-CN" dirty="0"/>
              <a:t>4. </a:t>
            </a:r>
            <a:r>
              <a:rPr lang="en-US" altLang="zh-CN" dirty="0">
                <a:solidFill>
                  <a:srgbClr val="FF0000"/>
                </a:solidFill>
              </a:rPr>
              <a:t>Context:</a:t>
            </a:r>
            <a:r>
              <a:rPr lang="en-US" altLang="zh-CN" dirty="0"/>
              <a:t> </a:t>
            </a:r>
            <a:r>
              <a:rPr lang="en-US" altLang="zh-CN" sz="1800" dirty="0"/>
              <a:t>If the placement of the object is impossible or simply abnormal, it is indicative of a 	  phantom, e.g., a traffic sign that does not have a post or a pedestrian ‘floating’ over the 		  ground.</a:t>
            </a:r>
            <a:endParaRPr lang="en-US" altLang="zh-CN" dirty="0"/>
          </a:p>
          <a:p>
            <a:pPr lvl="1"/>
            <a:r>
              <a:rPr lang="en-US" altLang="zh-CN" dirty="0"/>
              <a:t>5. </a:t>
            </a:r>
            <a:r>
              <a:rPr lang="en-US" altLang="zh-CN" dirty="0">
                <a:solidFill>
                  <a:srgbClr val="FF0000"/>
                </a:solidFill>
              </a:rPr>
              <a:t>Lighting:</a:t>
            </a:r>
            <a:r>
              <a:rPr lang="en-US" altLang="zh-CN" dirty="0"/>
              <a:t> </a:t>
            </a:r>
            <a:r>
              <a:rPr lang="en-US" altLang="zh-CN" sz="1800" dirty="0"/>
              <a:t>If the object is too bright given its location (e.g., in the shade) or time of day, then 	  it is likely a phantom.</a:t>
            </a:r>
          </a:p>
          <a:p>
            <a:pPr lvl="1"/>
            <a:r>
              <a:rPr lang="en-US" altLang="zh-CN" dirty="0"/>
              <a:t>6. </a:t>
            </a:r>
            <a:r>
              <a:rPr lang="en-US" altLang="zh-CN" dirty="0">
                <a:solidFill>
                  <a:srgbClr val="FF0000"/>
                </a:solidFill>
              </a:rPr>
              <a:t>Depth:</a:t>
            </a:r>
            <a:r>
              <a:rPr lang="en-US" altLang="zh-CN" dirty="0"/>
              <a:t> </a:t>
            </a:r>
            <a:r>
              <a:rPr lang="en-US" altLang="zh-CN" sz="1800" dirty="0"/>
              <a:t>If the object has the wrong surface shape, or its placement in a 3D scene is abnormal, 	  then the object may be a phantom.</a:t>
            </a:r>
          </a:p>
          <a:p>
            <a:pPr lvl="1"/>
            <a:r>
              <a:rPr lang="en-US" altLang="zh-CN" dirty="0"/>
              <a:t>7. </a:t>
            </a:r>
            <a:r>
              <a:rPr lang="en-US" altLang="zh-CN" dirty="0">
                <a:solidFill>
                  <a:srgbClr val="FF0000"/>
                </a:solidFill>
              </a:rPr>
              <a:t>Surface:</a:t>
            </a:r>
            <a:r>
              <a:rPr lang="en-US" altLang="zh-CN" dirty="0"/>
              <a:t> </a:t>
            </a:r>
            <a:r>
              <a:rPr lang="en-US" altLang="zh-CN" sz="1800" dirty="0"/>
              <a:t>When a phantom is projected onto a brick wall or an uneven surface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50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C89FD-F868-4A56-A3EC-D1FAE8D7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GhostBusters</a:t>
            </a:r>
            <a:endParaRPr lang="zh-CN" altLang="en-US" dirty="0"/>
          </a:p>
        </p:txBody>
      </p:sp>
      <p:pic>
        <p:nvPicPr>
          <p:cNvPr id="5" name="内容占位符 4" descr="图形用户界面&#10;&#10;低可信度描述已自动生成">
            <a:extLst>
              <a:ext uri="{FF2B5EF4-FFF2-40B4-BE49-F238E27FC236}">
                <a16:creationId xmlns:a16="http://schemas.microsoft.com/office/drawing/2014/main" id="{34A2C11A-8A7F-49A7-BF04-60341BD13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34" y="1690688"/>
            <a:ext cx="10043366" cy="4280628"/>
          </a:xfrm>
        </p:spPr>
      </p:pic>
    </p:spTree>
    <p:extLst>
      <p:ext uri="{BB962C8B-B14F-4D97-AF65-F5344CB8AC3E}">
        <p14:creationId xmlns:p14="http://schemas.microsoft.com/office/powerpoint/2010/main" val="367749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E3F84440-BF19-4E58-B683-533282DAB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4" y="2432388"/>
            <a:ext cx="7627837" cy="2912002"/>
          </a:xfrm>
          <a:prstGeom prst="rect">
            <a:avLst/>
          </a:prstGeom>
        </p:spPr>
      </p:pic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1F0F9514-5D47-42D4-92BC-7E824F511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21" y="1027906"/>
            <a:ext cx="3912112" cy="3082706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B98E4D7-2AD9-4452-B039-FF8D2796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GhostBusters</a:t>
            </a:r>
            <a:r>
              <a:rPr lang="zh-CN" altLang="en-US" dirty="0"/>
              <a:t>防御效果</a:t>
            </a:r>
          </a:p>
        </p:txBody>
      </p:sp>
    </p:spTree>
    <p:extLst>
      <p:ext uri="{BB962C8B-B14F-4D97-AF65-F5344CB8AC3E}">
        <p14:creationId xmlns:p14="http://schemas.microsoft.com/office/powerpoint/2010/main" val="1139104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5062A9-902E-4CA2-808E-A8C2C012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0110"/>
            <a:ext cx="10515600" cy="5556853"/>
          </a:xfrm>
        </p:spPr>
        <p:txBody>
          <a:bodyPr>
            <a:normAutofit lnSpcReduction="10000"/>
          </a:bodyPr>
          <a:lstStyle/>
          <a:p>
            <a:r>
              <a:rPr lang="en-US" altLang="zh-CN" sz="2000" i="0" dirty="0">
                <a:solidFill>
                  <a:srgbClr val="2E414F"/>
                </a:solidFill>
                <a:effectLst/>
              </a:rPr>
              <a:t>Phantom of the ADAS: Phantom Attacks on Driver-Assistance Systems. </a:t>
            </a:r>
            <a:r>
              <a:rPr lang="en-US" altLang="zh-CN" sz="2000" i="1" dirty="0" err="1">
                <a:solidFill>
                  <a:srgbClr val="2E414F"/>
                </a:solidFill>
                <a:effectLst/>
              </a:rPr>
              <a:t>Nassi</a:t>
            </a:r>
            <a:r>
              <a:rPr lang="en-US" altLang="zh-CN" sz="2000" i="1" dirty="0">
                <a:solidFill>
                  <a:srgbClr val="2E414F"/>
                </a:solidFill>
                <a:effectLst/>
              </a:rPr>
              <a:t>, B., </a:t>
            </a:r>
            <a:r>
              <a:rPr lang="en-US" altLang="zh-CN" sz="2000" i="1" dirty="0" err="1">
                <a:solidFill>
                  <a:srgbClr val="2E414F"/>
                </a:solidFill>
                <a:effectLst/>
              </a:rPr>
              <a:t>Nassi</a:t>
            </a:r>
            <a:r>
              <a:rPr lang="en-US" altLang="zh-CN" sz="2000" i="1" dirty="0">
                <a:solidFill>
                  <a:srgbClr val="2E414F"/>
                </a:solidFill>
                <a:effectLst/>
              </a:rPr>
              <a:t>, D., Ben-</a:t>
            </a:r>
            <a:r>
              <a:rPr lang="en-US" altLang="zh-CN" sz="2000" i="1" dirty="0" err="1">
                <a:solidFill>
                  <a:srgbClr val="2E414F"/>
                </a:solidFill>
                <a:effectLst/>
              </a:rPr>
              <a:t>Netanel</a:t>
            </a:r>
            <a:r>
              <a:rPr lang="en-US" altLang="zh-CN" sz="2000" i="1" dirty="0">
                <a:solidFill>
                  <a:srgbClr val="2E414F"/>
                </a:solidFill>
                <a:effectLst/>
              </a:rPr>
              <a:t>, R., Mirsky, Y., </a:t>
            </a:r>
            <a:r>
              <a:rPr lang="en-US" altLang="zh-CN" sz="2000" i="1" dirty="0" err="1">
                <a:solidFill>
                  <a:srgbClr val="2E414F"/>
                </a:solidFill>
                <a:effectLst/>
              </a:rPr>
              <a:t>Drokin</a:t>
            </a:r>
            <a:r>
              <a:rPr lang="en-US" altLang="zh-CN" sz="2000" i="1" dirty="0">
                <a:solidFill>
                  <a:srgbClr val="2E414F"/>
                </a:solidFill>
                <a:effectLst/>
              </a:rPr>
              <a:t>, O., &amp; </a:t>
            </a:r>
            <a:r>
              <a:rPr lang="en-US" altLang="zh-CN" sz="2000" i="1" dirty="0" err="1">
                <a:solidFill>
                  <a:srgbClr val="2E414F"/>
                </a:solidFill>
                <a:effectLst/>
              </a:rPr>
              <a:t>Elovici</a:t>
            </a:r>
            <a:r>
              <a:rPr lang="en-US" altLang="zh-CN" sz="2000" i="1" dirty="0">
                <a:solidFill>
                  <a:srgbClr val="2E414F"/>
                </a:solidFill>
                <a:effectLst/>
              </a:rPr>
              <a:t>, Y. IACR </a:t>
            </a:r>
            <a:r>
              <a:rPr lang="en-US" altLang="zh-CN" sz="2000" i="1" dirty="0" err="1">
                <a:solidFill>
                  <a:srgbClr val="2E414F"/>
                </a:solidFill>
                <a:effectLst/>
              </a:rPr>
              <a:t>Cryptol</a:t>
            </a:r>
            <a:r>
              <a:rPr lang="en-US" altLang="zh-CN" sz="2000" i="1" dirty="0">
                <a:solidFill>
                  <a:srgbClr val="2E414F"/>
                </a:solidFill>
                <a:effectLst/>
              </a:rPr>
              <a:t>. </a:t>
            </a:r>
            <a:r>
              <a:rPr lang="en-US" altLang="zh-CN" sz="2000" i="1" dirty="0" err="1">
                <a:solidFill>
                  <a:srgbClr val="2E414F"/>
                </a:solidFill>
                <a:effectLst/>
              </a:rPr>
              <a:t>ePrint</a:t>
            </a:r>
            <a:r>
              <a:rPr lang="en-US" altLang="zh-CN" sz="2000" i="1" dirty="0">
                <a:solidFill>
                  <a:srgbClr val="2E414F"/>
                </a:solidFill>
                <a:effectLst/>
              </a:rPr>
              <a:t> Arch., 2020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Can You Trust Autonomous Vehicles: Contactless Attacks against Sensors of Self-Driving Vehicles</a:t>
            </a:r>
            <a:r>
              <a:rPr lang="zh-CN" altLang="en-US" sz="2000" dirty="0"/>
              <a:t>，</a:t>
            </a:r>
            <a:r>
              <a:rPr lang="en-US" altLang="zh-CN" sz="2000" i="1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 Yan</a:t>
            </a:r>
            <a:r>
              <a:rPr lang="en-US" altLang="zh-CN" sz="2000" i="1" dirty="0">
                <a:effectLst/>
              </a:rPr>
              <a:t>, </a:t>
            </a:r>
            <a:r>
              <a:rPr lang="en-US" altLang="zh-CN" sz="2000" i="1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 Xu</a:t>
            </a:r>
            <a:r>
              <a:rPr lang="en-US" altLang="zh-CN" sz="2000" i="1" dirty="0">
                <a:effectLst/>
              </a:rPr>
              <a:t>, J Liu - DEF CON, 2016 - media.defcon.org</a:t>
            </a:r>
          </a:p>
          <a:p>
            <a:endParaRPr lang="en-US" altLang="zh-CN" sz="2000" dirty="0"/>
          </a:p>
          <a:p>
            <a:pPr algn="just"/>
            <a:r>
              <a:rPr lang="en-US" altLang="zh-CN" sz="2000" i="0" dirty="0">
                <a:effectLst/>
              </a:rPr>
              <a:t>Towards Robust LiDAR-based Perception in Autonomous Driving: General Black-box Adversarial Sensor Attack and Countermeasures</a:t>
            </a:r>
            <a:r>
              <a:rPr lang="zh-CN" altLang="en-US" sz="2000" dirty="0"/>
              <a:t>，</a:t>
            </a:r>
            <a:r>
              <a:rPr lang="en-US" altLang="zh-CN" sz="2000" i="1" dirty="0" err="1">
                <a:effectLst/>
              </a:rPr>
              <a:t>Jiachen</a:t>
            </a:r>
            <a:r>
              <a:rPr lang="en-US" altLang="zh-CN" sz="2000" i="1" dirty="0">
                <a:effectLst/>
              </a:rPr>
              <a:t> Sun, Yulong Cao, Qi Alfred Chen, and Z. Morley Mao</a:t>
            </a:r>
            <a:r>
              <a:rPr lang="zh-CN" altLang="en-US" sz="2000" i="1" dirty="0">
                <a:effectLst/>
              </a:rPr>
              <a:t>，</a:t>
            </a:r>
            <a:r>
              <a:rPr lang="en-US" altLang="zh-CN" sz="2000" i="1" dirty="0">
                <a:effectLst/>
              </a:rPr>
              <a:t>USENIX Security Symposium 2020</a:t>
            </a:r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i="0" dirty="0">
                <a:solidFill>
                  <a:srgbClr val="000000"/>
                </a:solidFill>
                <a:effectLst/>
              </a:rPr>
              <a:t>Adversarial Sensor Attack on LiDAR-based Perception in Autonomous Driving</a:t>
            </a:r>
            <a:r>
              <a:rPr lang="zh-CN" altLang="en-US" sz="2000" dirty="0">
                <a:solidFill>
                  <a:srgbClr val="000000"/>
                </a:solidFill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effectLst/>
              </a:rPr>
              <a:t>Yulong Cao, </a:t>
            </a:r>
            <a:r>
              <a:rPr lang="en-US" altLang="zh-CN" sz="2000" i="1" dirty="0" err="1">
                <a:solidFill>
                  <a:srgbClr val="000000"/>
                </a:solidFill>
                <a:effectLst/>
              </a:rPr>
              <a:t>Chaowei</a:t>
            </a:r>
            <a:r>
              <a:rPr lang="en-US" altLang="zh-CN" sz="2000" i="1" dirty="0">
                <a:solidFill>
                  <a:srgbClr val="000000"/>
                </a:solidFill>
                <a:effectLst/>
              </a:rPr>
              <a:t> Xiao, Benjamin Cyr, </a:t>
            </a:r>
            <a:r>
              <a:rPr lang="en-US" altLang="zh-CN" sz="2000" i="1" dirty="0" err="1">
                <a:solidFill>
                  <a:srgbClr val="000000"/>
                </a:solidFill>
                <a:effectLst/>
              </a:rPr>
              <a:t>Yimeng</a:t>
            </a:r>
            <a:r>
              <a:rPr lang="en-US" altLang="zh-CN" sz="2000" i="1" dirty="0">
                <a:solidFill>
                  <a:srgbClr val="000000"/>
                </a:solidFill>
                <a:effectLst/>
              </a:rPr>
              <a:t> Zhou, Won Park, Sara </a:t>
            </a:r>
            <a:r>
              <a:rPr lang="en-US" altLang="zh-CN" sz="2000" i="1" dirty="0" err="1">
                <a:solidFill>
                  <a:srgbClr val="000000"/>
                </a:solidFill>
                <a:effectLst/>
              </a:rPr>
              <a:t>Rampazzi</a:t>
            </a:r>
            <a:r>
              <a:rPr lang="en-US" altLang="zh-CN" sz="2000" i="1" dirty="0">
                <a:solidFill>
                  <a:srgbClr val="000000"/>
                </a:solidFill>
                <a:effectLst/>
              </a:rPr>
              <a:t>, Qi Alfred Chen, Kevin Fu, and Z. Morley Mao</a:t>
            </a:r>
            <a:br>
              <a:rPr lang="en-US" altLang="zh-CN" sz="2000" i="1" dirty="0"/>
            </a:br>
            <a:r>
              <a:rPr lang="en-US" altLang="zh-CN" sz="2000" i="1" dirty="0">
                <a:solidFill>
                  <a:srgbClr val="000000"/>
                </a:solidFill>
                <a:effectLst/>
              </a:rPr>
              <a:t>Proceedings of the 26th ACM Conference on Computer and Communications Security (CCS'19), London, UK, Nov. 2019</a:t>
            </a:r>
          </a:p>
          <a:p>
            <a:pPr algn="just"/>
            <a:endParaRPr lang="en-US" altLang="zh-CN" sz="2000" i="1" dirty="0">
              <a:solidFill>
                <a:srgbClr val="000000"/>
              </a:solidFill>
            </a:endParaRPr>
          </a:p>
          <a:p>
            <a:pPr algn="just"/>
            <a:r>
              <a:rPr lang="en-US" altLang="zh-CN" sz="2000" i="1" dirty="0">
                <a:solidFill>
                  <a:srgbClr val="000000"/>
                </a:solidFill>
                <a:effectLst/>
                <a:hlinkClick r:id="rId4"/>
              </a:rPr>
              <a:t>https://www.cnbeta.com/articles/tech/1031883.htm</a:t>
            </a:r>
            <a:endParaRPr lang="en-US" altLang="zh-CN" sz="20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95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06BB0-DE30-45B6-ABCF-14A7438E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幻影攻击</a:t>
            </a:r>
            <a:r>
              <a:rPr lang="en-US" altLang="zh-CN" dirty="0"/>
              <a:t>Apollo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07A605-8687-47CD-B7BA-F2F7F0169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高精度地图的调用可以规避一些幻影攻击</a:t>
            </a:r>
            <a:r>
              <a:rPr lang="en-US" altLang="zh-CN" dirty="0"/>
              <a:t>(</a:t>
            </a:r>
            <a:r>
              <a:rPr lang="zh-CN" altLang="en-US" dirty="0"/>
              <a:t>感知模块的预处理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投影行人和临时交通标识</a:t>
            </a:r>
            <a:r>
              <a:rPr lang="en-US" altLang="zh-CN" dirty="0"/>
              <a:t>(</a:t>
            </a:r>
            <a:r>
              <a:rPr lang="zh-CN" altLang="en-US" dirty="0"/>
              <a:t>道路施工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行人及标识检测基本依靠摄像头</a:t>
            </a:r>
          </a:p>
        </p:txBody>
      </p:sp>
    </p:spTree>
    <p:extLst>
      <p:ext uri="{BB962C8B-B14F-4D97-AF65-F5344CB8AC3E}">
        <p14:creationId xmlns:p14="http://schemas.microsoft.com/office/powerpoint/2010/main" val="53443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46738-3217-4E17-ABC8-511461F1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Apollo</a:t>
            </a:r>
            <a:r>
              <a:rPr lang="zh-CN" altLang="en-US" dirty="0"/>
              <a:t>车道线检测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6FA86-A9E3-48D4-9C50-BF1677A4D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基于摄像头输入的深度学习车道线检测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SCNN</a:t>
            </a:r>
            <a:r>
              <a:rPr lang="zh-CN" altLang="en-US" dirty="0"/>
              <a:t>神经网络</a:t>
            </a:r>
            <a:r>
              <a:rPr lang="en-US" altLang="zh-CN" dirty="0"/>
              <a:t>(</a:t>
            </a:r>
            <a:r>
              <a:rPr lang="zh-CN" altLang="en-US" dirty="0"/>
              <a:t>图像中的像素行和列之间可以进行信息传递，依次经过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U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L</a:t>
            </a:r>
            <a:r>
              <a:rPr lang="zh-CN" altLang="en-US" dirty="0"/>
              <a:t>四轮卷积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提升了对车道线存在遮挡情况下的鲁棒性。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基于激光点云输入的车道线检测</a:t>
            </a:r>
            <a:endParaRPr lang="en-US" altLang="zh-CN" dirty="0"/>
          </a:p>
          <a:p>
            <a:pPr lvl="1"/>
            <a:r>
              <a:rPr lang="zh-CN" altLang="en-US" dirty="0"/>
              <a:t>不同物体的回波程度存在差异</a:t>
            </a:r>
            <a:endParaRPr lang="en-US" altLang="zh-CN" dirty="0"/>
          </a:p>
          <a:p>
            <a:pPr lvl="1"/>
            <a:r>
              <a:rPr lang="zh-CN" altLang="en-US" dirty="0"/>
              <a:t>对光照等环境因素不敏感</a:t>
            </a:r>
            <a:endParaRPr lang="en-US" altLang="zh-CN" dirty="0"/>
          </a:p>
          <a:p>
            <a:pPr lvl="1"/>
            <a:r>
              <a:rPr lang="zh-CN" altLang="en-US" dirty="0"/>
              <a:t>成本偏高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305B66-2A94-48CF-A4B9-76DEAC5AE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61780"/>
              </p:ext>
            </p:extLst>
          </p:nvPr>
        </p:nvGraphicFramePr>
        <p:xfrm>
          <a:off x="5929460" y="4828540"/>
          <a:ext cx="58540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348">
                  <a:extLst>
                    <a:ext uri="{9D8B030D-6E8A-4147-A177-3AD203B41FA5}">
                      <a16:colId xmlns:a16="http://schemas.microsoft.com/office/drawing/2014/main" val="2706682260"/>
                    </a:ext>
                  </a:extLst>
                </a:gridCol>
                <a:gridCol w="1951348">
                  <a:extLst>
                    <a:ext uri="{9D8B030D-6E8A-4147-A177-3AD203B41FA5}">
                      <a16:colId xmlns:a16="http://schemas.microsoft.com/office/drawing/2014/main" val="745135340"/>
                    </a:ext>
                  </a:extLst>
                </a:gridCol>
                <a:gridCol w="1951348">
                  <a:extLst>
                    <a:ext uri="{9D8B030D-6E8A-4147-A177-3AD203B41FA5}">
                      <a16:colId xmlns:a16="http://schemas.microsoft.com/office/drawing/2014/main" val="1908931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介质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回波强度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dBz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可能物体分类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1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沥青、混凝土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5~8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道路、房屋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644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特殊涂层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12~20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车道线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1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植物、金属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45~150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车辆、植物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0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77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83CB6-1ACB-40BA-8CD2-3C8D7A28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Apollo</a:t>
            </a:r>
            <a:r>
              <a:rPr lang="zh-CN" altLang="en-US" dirty="0"/>
              <a:t>感知模块传感器融合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ABAD31-01CC-47F7-88DC-8A7665A2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分布式融合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B54C83F-6356-41AA-843E-2C9E6DB897BC}"/>
              </a:ext>
            </a:extLst>
          </p:cNvPr>
          <p:cNvSpPr/>
          <p:nvPr/>
        </p:nvSpPr>
        <p:spPr>
          <a:xfrm>
            <a:off x="1131217" y="2561129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Camera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218ED8-7876-4112-AB46-2DCE24654EBC}"/>
              </a:ext>
            </a:extLst>
          </p:cNvPr>
          <p:cNvSpPr/>
          <p:nvPr/>
        </p:nvSpPr>
        <p:spPr>
          <a:xfrm>
            <a:off x="1131216" y="3844745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Lidar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E0BF413-65E7-4A96-9F85-FF1554E74C11}"/>
              </a:ext>
            </a:extLst>
          </p:cNvPr>
          <p:cNvSpPr/>
          <p:nvPr/>
        </p:nvSpPr>
        <p:spPr>
          <a:xfrm>
            <a:off x="1131215" y="5151323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Radar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2E24F52-00F9-4E5E-8F75-946B1623DF08}"/>
              </a:ext>
            </a:extLst>
          </p:cNvPr>
          <p:cNvSpPr/>
          <p:nvPr/>
        </p:nvSpPr>
        <p:spPr>
          <a:xfrm>
            <a:off x="2829613" y="2561129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预处理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99104F1-590B-4334-A09B-893F7820EB74}"/>
              </a:ext>
            </a:extLst>
          </p:cNvPr>
          <p:cNvSpPr/>
          <p:nvPr/>
        </p:nvSpPr>
        <p:spPr>
          <a:xfrm>
            <a:off x="2829612" y="3844745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预处理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26D7095-8411-4DE3-B2EE-8633765E83F4}"/>
              </a:ext>
            </a:extLst>
          </p:cNvPr>
          <p:cNvSpPr/>
          <p:nvPr/>
        </p:nvSpPr>
        <p:spPr>
          <a:xfrm>
            <a:off x="2829611" y="5146005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预处理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B296D7-69C8-4C31-89D1-798065296C03}"/>
              </a:ext>
            </a:extLst>
          </p:cNvPr>
          <p:cNvSpPr/>
          <p:nvPr/>
        </p:nvSpPr>
        <p:spPr>
          <a:xfrm>
            <a:off x="4528009" y="2561129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特征提取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6F8080-9462-4C94-A1F7-7D7BBD1E08BA}"/>
              </a:ext>
            </a:extLst>
          </p:cNvPr>
          <p:cNvSpPr/>
          <p:nvPr/>
        </p:nvSpPr>
        <p:spPr>
          <a:xfrm>
            <a:off x="4528008" y="3844745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特征提取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6F5A81C-951F-4B68-81C1-87B135EE140D}"/>
              </a:ext>
            </a:extLst>
          </p:cNvPr>
          <p:cNvSpPr/>
          <p:nvPr/>
        </p:nvSpPr>
        <p:spPr>
          <a:xfrm>
            <a:off x="4528007" y="5146005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特征提取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6E589F4-D978-4423-9BD8-269B2539B65B}"/>
              </a:ext>
            </a:extLst>
          </p:cNvPr>
          <p:cNvSpPr/>
          <p:nvPr/>
        </p:nvSpPr>
        <p:spPr>
          <a:xfrm>
            <a:off x="6226405" y="2561129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特征识别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89A08CA-B4B4-46A6-A8EF-7A7242243B5D}"/>
              </a:ext>
            </a:extLst>
          </p:cNvPr>
          <p:cNvSpPr/>
          <p:nvPr/>
        </p:nvSpPr>
        <p:spPr>
          <a:xfrm>
            <a:off x="6226404" y="3844745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特征识别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7983E74-D757-4DEB-A9FE-E67E31C7FCE8}"/>
              </a:ext>
            </a:extLst>
          </p:cNvPr>
          <p:cNvSpPr/>
          <p:nvPr/>
        </p:nvSpPr>
        <p:spPr>
          <a:xfrm>
            <a:off x="6226403" y="5146005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特征识别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906BC88-7996-44C9-AA6B-21826FD12038}"/>
              </a:ext>
            </a:extLst>
          </p:cNvPr>
          <p:cNvSpPr/>
          <p:nvPr/>
        </p:nvSpPr>
        <p:spPr>
          <a:xfrm>
            <a:off x="7916944" y="2561129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关联、追踪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3136630-3336-44D2-BD9F-DFD1B47B4ECC}"/>
              </a:ext>
            </a:extLst>
          </p:cNvPr>
          <p:cNvSpPr/>
          <p:nvPr/>
        </p:nvSpPr>
        <p:spPr>
          <a:xfrm>
            <a:off x="7924800" y="3844745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关联、追踪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B824D58-24BE-4EB3-AA92-EB3317AAB68D}"/>
              </a:ext>
            </a:extLst>
          </p:cNvPr>
          <p:cNvSpPr/>
          <p:nvPr/>
        </p:nvSpPr>
        <p:spPr>
          <a:xfrm>
            <a:off x="7924800" y="5146005"/>
            <a:ext cx="1159497" cy="732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关联、追踪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2D63ED-C40F-48A9-AAD5-10E315EED241}"/>
              </a:ext>
            </a:extLst>
          </p:cNvPr>
          <p:cNvSpPr/>
          <p:nvPr/>
        </p:nvSpPr>
        <p:spPr>
          <a:xfrm>
            <a:off x="9615340" y="2158738"/>
            <a:ext cx="1445443" cy="4018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融合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A6B415-DC78-4ACD-AE83-B4BAA04F7C5B}"/>
              </a:ext>
            </a:extLst>
          </p:cNvPr>
          <p:cNvSpPr/>
          <p:nvPr/>
        </p:nvSpPr>
        <p:spPr>
          <a:xfrm>
            <a:off x="9982986" y="2403835"/>
            <a:ext cx="829558" cy="11689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时间戳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D5BA40-0902-4895-99FF-971267316F51}"/>
              </a:ext>
            </a:extLst>
          </p:cNvPr>
          <p:cNvSpPr/>
          <p:nvPr/>
        </p:nvSpPr>
        <p:spPr>
          <a:xfrm>
            <a:off x="9982986" y="4710015"/>
            <a:ext cx="829558" cy="11689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空间坐标系</a:t>
            </a:r>
          </a:p>
        </p:txBody>
      </p:sp>
      <p:sp>
        <p:nvSpPr>
          <p:cNvPr id="25" name="云形 24">
            <a:extLst>
              <a:ext uri="{FF2B5EF4-FFF2-40B4-BE49-F238E27FC236}">
                <a16:creationId xmlns:a16="http://schemas.microsoft.com/office/drawing/2014/main" id="{C99A72E4-067F-4FF5-86B3-65E9DCED9211}"/>
              </a:ext>
            </a:extLst>
          </p:cNvPr>
          <p:cNvSpPr/>
          <p:nvPr/>
        </p:nvSpPr>
        <p:spPr>
          <a:xfrm>
            <a:off x="9662474" y="1206631"/>
            <a:ext cx="1351175" cy="72915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高精度地图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39D8C33-FA58-4F0F-BE11-BF6D73252617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3989110" y="2927596"/>
            <a:ext cx="5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778FB9A-C49B-417D-A294-1953D9790F99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5687506" y="2927596"/>
            <a:ext cx="5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8AF2B64-EA85-4EA6-8F35-12DFAE7BEC4F}"/>
              </a:ext>
            </a:extLst>
          </p:cNvPr>
          <p:cNvCxnSpPr/>
          <p:nvPr/>
        </p:nvCxnSpPr>
        <p:spPr>
          <a:xfrm>
            <a:off x="7385900" y="2927596"/>
            <a:ext cx="531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B28DAF5-FA70-4896-B490-692AAD57BA29}"/>
              </a:ext>
            </a:extLst>
          </p:cNvPr>
          <p:cNvCxnSpPr>
            <a:endCxn id="8" idx="1"/>
          </p:cNvCxnSpPr>
          <p:nvPr/>
        </p:nvCxnSpPr>
        <p:spPr>
          <a:xfrm>
            <a:off x="2290712" y="2927596"/>
            <a:ext cx="538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BDC56AE-C1DC-40EB-ADB0-C6BCA0AD3AA9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290713" y="4211212"/>
            <a:ext cx="5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14FD398-F175-4F71-9436-92BCDF89BB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3989109" y="4211212"/>
            <a:ext cx="5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3DC02A2-12F9-48B8-AC75-23FA10D5DB6B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687505" y="4211212"/>
            <a:ext cx="5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E123EA9-8063-4B03-B070-207A83F22D71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7385901" y="4211212"/>
            <a:ext cx="5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048DE5C-848E-419D-8F00-B2CFB0C8097A}"/>
              </a:ext>
            </a:extLst>
          </p:cNvPr>
          <p:cNvCxnSpPr>
            <a:endCxn id="10" idx="1"/>
          </p:cNvCxnSpPr>
          <p:nvPr/>
        </p:nvCxnSpPr>
        <p:spPr>
          <a:xfrm flipV="1">
            <a:off x="2290712" y="5512472"/>
            <a:ext cx="538899" cy="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DD89F0A-698C-4290-B0E8-88C489E5ADD8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3989108" y="5512472"/>
            <a:ext cx="5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A4F8394-5ECD-46EB-991E-062358CC9902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5687504" y="5512472"/>
            <a:ext cx="5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292F80E-5881-4C1D-AA3A-C3F7AD920670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>
            <a:off x="7385900" y="5512472"/>
            <a:ext cx="53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0B0C2BD-8196-4515-B393-6BB80FE53DA0}"/>
              </a:ext>
            </a:extLst>
          </p:cNvPr>
          <p:cNvCxnSpPr>
            <a:stCxn id="25" idx="1"/>
            <a:endCxn id="21" idx="0"/>
          </p:cNvCxnSpPr>
          <p:nvPr/>
        </p:nvCxnSpPr>
        <p:spPr>
          <a:xfrm>
            <a:off x="10338062" y="1935009"/>
            <a:ext cx="0" cy="22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395A59AD-4613-48ED-BEA2-576FEF818E7E}"/>
              </a:ext>
            </a:extLst>
          </p:cNvPr>
          <p:cNvCxnSpPr>
            <a:stCxn id="18" idx="3"/>
          </p:cNvCxnSpPr>
          <p:nvPr/>
        </p:nvCxnSpPr>
        <p:spPr>
          <a:xfrm>
            <a:off x="9076441" y="2927596"/>
            <a:ext cx="5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9A52337E-923D-4C95-8578-BFECD1FB886D}"/>
              </a:ext>
            </a:extLst>
          </p:cNvPr>
          <p:cNvCxnSpPr>
            <a:stCxn id="19" idx="3"/>
          </p:cNvCxnSpPr>
          <p:nvPr/>
        </p:nvCxnSpPr>
        <p:spPr>
          <a:xfrm>
            <a:off x="9084297" y="4211212"/>
            <a:ext cx="531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1295724-9FFA-4A8C-9366-548DD3487B30}"/>
              </a:ext>
            </a:extLst>
          </p:cNvPr>
          <p:cNvCxnSpPr>
            <a:stCxn id="20" idx="3"/>
          </p:cNvCxnSpPr>
          <p:nvPr/>
        </p:nvCxnSpPr>
        <p:spPr>
          <a:xfrm>
            <a:off x="9084297" y="5512472"/>
            <a:ext cx="531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06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8166-091B-4DBF-A0D8-D3545A34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D6127-F581-45CA-9B14-AF2E11E7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攻击方面：</a:t>
            </a:r>
            <a:r>
              <a:rPr lang="en-US" altLang="zh-CN" dirty="0"/>
              <a:t>split-second phantom attacks</a:t>
            </a:r>
            <a:r>
              <a:rPr lang="zh-CN" altLang="en-US" dirty="0"/>
              <a:t>通过在数字广告牌上或者在地面上投影虚假的幻影</a:t>
            </a:r>
            <a:r>
              <a:rPr lang="en-US" altLang="zh-CN" dirty="0"/>
              <a:t>(</a:t>
            </a:r>
            <a:r>
              <a:rPr lang="zh-CN" altLang="en-US" dirty="0"/>
              <a:t>人、车道线或者路标</a:t>
            </a:r>
            <a:r>
              <a:rPr lang="en-US" altLang="zh-CN" dirty="0"/>
              <a:t>)</a:t>
            </a:r>
            <a:r>
              <a:rPr lang="zh-CN" altLang="en-US" dirty="0"/>
              <a:t>来使车辆停止或者转向。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防御措施：结合了四个轻量级深度卷积神经网络根据对象的光线、背景、深度和表面来评估其真实性，从而在只通过摄像感知的情况下进行幻影攻击的防御。</a:t>
            </a:r>
          </a:p>
        </p:txBody>
      </p:sp>
    </p:spTree>
    <p:extLst>
      <p:ext uri="{BB962C8B-B14F-4D97-AF65-F5344CB8AC3E}">
        <p14:creationId xmlns:p14="http://schemas.microsoft.com/office/powerpoint/2010/main" val="293781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21022-83B9-4A96-91AC-FF50E37A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幻影和幻影攻击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4957C-6EC6-4ECA-B8E0-E5F5D1A6F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658"/>
            <a:ext cx="10515600" cy="4942817"/>
          </a:xfrm>
        </p:spPr>
        <p:txBody>
          <a:bodyPr/>
          <a:lstStyle/>
          <a:p>
            <a:r>
              <a:rPr lang="zh-CN" altLang="en-US" dirty="0"/>
              <a:t>幻影：</a:t>
            </a:r>
            <a:r>
              <a:rPr lang="zh-CN" altLang="en-US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用于欺骗</a:t>
            </a:r>
            <a:r>
              <a:rPr lang="en-US" altLang="zh-CN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ADAS</a:t>
            </a:r>
            <a:r>
              <a:rPr lang="zh-CN" altLang="en-US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的无深度视觉对象，欺骗系统感知将虚假对象视为真实对象。幻影对象可以由投影仪创建，也可以通过数字屏幕（例如，广告牌）呈现。呈现</a:t>
            </a:r>
            <a:r>
              <a:rPr lang="en-US" altLang="zh-CN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zh-CN" altLang="en-US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投影的无深度物体由</a:t>
            </a:r>
            <a:r>
              <a:rPr lang="en-US" altLang="zh-CN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3D</a:t>
            </a:r>
            <a:r>
              <a:rPr lang="zh-CN" altLang="en-US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物体（例如行人，汽车，卡车，摩托车，交通标志）的图片制成。幻影旨在触发来自</a:t>
            </a:r>
            <a:r>
              <a:rPr lang="en-US" altLang="zh-CN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ADAS</a:t>
            </a:r>
            <a:r>
              <a:rPr lang="zh-CN" altLang="en-US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的意外反应。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瞬间幻影攻击：</a:t>
            </a:r>
            <a:r>
              <a:rPr lang="zh-CN" altLang="en-US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瞬间幻影攻击是一种幻象，它会出现几毫秒，并被</a:t>
            </a:r>
            <a:r>
              <a:rPr lang="en-US" altLang="zh-CN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ADAS</a:t>
            </a:r>
            <a:r>
              <a:rPr lang="zh-CN" altLang="en-US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视为真实物体</a:t>
            </a:r>
            <a:r>
              <a:rPr lang="en-US" altLang="zh-CN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zh-CN" altLang="en-US" b="0" i="0" dirty="0">
                <a:solidFill>
                  <a:srgbClr val="27223E"/>
                </a:solidFill>
                <a:effectLst/>
                <a:latin typeface="times new roman" panose="02020603050405020304" pitchFamily="18" charset="0"/>
              </a:rPr>
              <a:t>障碍物。</a:t>
            </a:r>
            <a:endParaRPr lang="en-US" altLang="zh-CN" b="0" i="0" dirty="0">
              <a:solidFill>
                <a:srgbClr val="27223E"/>
              </a:solidFill>
              <a:effectLst/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27223E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24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42FC2-FD59-4CD3-B1C3-AB41897B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幻影攻击对比传统视觉攻击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708D561-4876-4301-A41B-8397A3336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637653"/>
              </p:ext>
            </p:extLst>
          </p:nvPr>
        </p:nvGraphicFramePr>
        <p:xfrm>
          <a:off x="838200" y="1930727"/>
          <a:ext cx="10515600" cy="391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8264043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56408609"/>
                    </a:ext>
                  </a:extLst>
                </a:gridCol>
              </a:tblGrid>
              <a:tr h="5392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传统攻击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幻影攻击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90870"/>
                  </a:ext>
                </a:extLst>
              </a:tr>
              <a:tr h="3372055">
                <a:tc>
                  <a:txBody>
                    <a:bodyPr/>
                    <a:lstStyle/>
                    <a:p>
                      <a:r>
                        <a:rPr lang="en-US" altLang="zh-CN" dirty="0"/>
                        <a:t>1. </a:t>
                      </a:r>
                      <a:r>
                        <a:rPr lang="zh-CN" altLang="en-US" dirty="0"/>
                        <a:t>使用物理图像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贴纸或者涂鸦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攻击者必须进入现场，可能会暴露。</a:t>
                      </a:r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r>
                        <a:rPr lang="en-US" altLang="zh-CN" dirty="0"/>
                        <a:t>2. </a:t>
                      </a:r>
                      <a:r>
                        <a:rPr lang="zh-CN" altLang="en-US" dirty="0"/>
                        <a:t>无线电方式的攻击需要攻击者具备一定的专业性。</a:t>
                      </a:r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r>
                        <a:rPr lang="en-US" altLang="zh-CN" dirty="0"/>
                        <a:t>3. </a:t>
                      </a:r>
                      <a:r>
                        <a:rPr lang="zh-CN" altLang="en-US" dirty="0"/>
                        <a:t>需要完全了解受攻击模型，通常为白盒攻击。</a:t>
                      </a:r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r>
                        <a:rPr lang="en-US" altLang="zh-CN" dirty="0"/>
                        <a:t>4. </a:t>
                      </a:r>
                      <a:r>
                        <a:rPr lang="zh-CN" altLang="en-US" dirty="0"/>
                        <a:t>容易在现场留下证据。</a:t>
                      </a:r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r>
                        <a:rPr lang="en-US" altLang="zh-CN" dirty="0"/>
                        <a:t>5. </a:t>
                      </a:r>
                      <a:r>
                        <a:rPr lang="zh-CN" altLang="en-US" dirty="0"/>
                        <a:t>需要复杂的准备工作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寻找模型会错误分类的实例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CN" altLang="en-US" dirty="0"/>
                        <a:t>可以远程攻击，无需靠近现场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利用无人机投影，远程攻击路边的广告牌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。</a:t>
                      </a:r>
                      <a:endParaRPr lang="en-US" altLang="zh-CN" dirty="0"/>
                    </a:p>
                    <a:p>
                      <a:pPr marL="342900" indent="-342900">
                        <a:buAutoNum type="arabicPeriod"/>
                      </a:pPr>
                      <a:endParaRPr lang="en-US" altLang="zh-CN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dirty="0"/>
                        <a:t>不需要过多的专业知识。</a:t>
                      </a:r>
                      <a:endParaRPr lang="en-US" altLang="zh-CN" dirty="0"/>
                    </a:p>
                    <a:p>
                      <a:pPr marL="342900" indent="-342900">
                        <a:buAutoNum type="arabicPeriod"/>
                      </a:pPr>
                      <a:endParaRPr lang="en-US" altLang="zh-CN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dirty="0"/>
                        <a:t>不需要依赖白盒。</a:t>
                      </a:r>
                      <a:endParaRPr lang="en-US" altLang="zh-CN" dirty="0"/>
                    </a:p>
                    <a:p>
                      <a:pPr marL="342900" indent="-342900">
                        <a:buAutoNum type="arabicPeriod"/>
                      </a:pPr>
                      <a:endParaRPr lang="en-US" altLang="zh-CN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dirty="0"/>
                        <a:t>不容易留下证据。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6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20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4F261-D45C-445B-BEFF-EC64EEEF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幻影攻击</a:t>
            </a:r>
          </a:p>
        </p:txBody>
      </p:sp>
      <p:pic>
        <p:nvPicPr>
          <p:cNvPr id="5" name="内容占位符 4" descr="图片包含 照片, 标志, 草, 游戏机&#10;&#10;描述已自动生成">
            <a:extLst>
              <a:ext uri="{FF2B5EF4-FFF2-40B4-BE49-F238E27FC236}">
                <a16:creationId xmlns:a16="http://schemas.microsoft.com/office/drawing/2014/main" id="{9EE2FE57-5BF4-485C-A5FA-BCF857CC8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06" y="1690688"/>
            <a:ext cx="4678506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DA2B7D-B753-41D0-8A0D-768983562C43}"/>
              </a:ext>
            </a:extLst>
          </p:cNvPr>
          <p:cNvSpPr txBox="1"/>
          <p:nvPr/>
        </p:nvSpPr>
        <p:spPr>
          <a:xfrm>
            <a:off x="945931" y="1849821"/>
            <a:ext cx="52551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攻击出现的原因：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sz="2000" dirty="0"/>
              <a:t>1. Perceptual weakness</a:t>
            </a:r>
          </a:p>
          <a:p>
            <a:endParaRPr lang="en-US" altLang="zh-CN" sz="2000" dirty="0"/>
          </a:p>
          <a:p>
            <a:r>
              <a:rPr lang="en-US" altLang="zh-CN" sz="2000" dirty="0"/>
              <a:t>	2. Disagreement between sensors 	    (safety first, a scientific gap)</a:t>
            </a:r>
            <a:endParaRPr lang="zh-CN" altLang="en-US" sz="2000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2FEB6629-62F8-4917-916B-A8FB38B4D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3978724"/>
            <a:ext cx="5150069" cy="21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3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9C9A7-7141-433D-8916-2C14F4EA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攻击影响因素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54D9D-AA55-45EF-ABDE-94A153BEE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距离： 大小，透明度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幻影持续时间</a:t>
            </a: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3DD23D71-35B5-48FA-A92A-DD9F8A21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5" y="4136231"/>
            <a:ext cx="11066741" cy="2603299"/>
          </a:xfrm>
          <a:prstGeom prst="rect">
            <a:avLst/>
          </a:prstGeom>
        </p:spPr>
      </p:pic>
      <p:pic>
        <p:nvPicPr>
          <p:cNvPr id="7" name="图片 6" descr="图表, 雷达图&#10;&#10;描述已自动生成">
            <a:extLst>
              <a:ext uri="{FF2B5EF4-FFF2-40B4-BE49-F238E27FC236}">
                <a16:creationId xmlns:a16="http://schemas.microsoft.com/office/drawing/2014/main" id="{743D3AB4-BC75-453A-BD93-06B7F9B55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05" y="312906"/>
            <a:ext cx="4197329" cy="36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7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68D67-8861-41DA-8487-A068EFF9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通过数字广告牌实施攻击</a:t>
            </a:r>
          </a:p>
        </p:txBody>
      </p:sp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B57AEBE1-A465-4EC5-ADCD-0B6C46410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9" y="4075838"/>
            <a:ext cx="8128523" cy="221985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740F3C-B142-4835-BB06-D162CC307F2E}"/>
              </a:ext>
            </a:extLst>
          </p:cNvPr>
          <p:cNvSpPr/>
          <p:nvPr/>
        </p:nvSpPr>
        <p:spPr>
          <a:xfrm>
            <a:off x="723899" y="1608080"/>
            <a:ext cx="1502980" cy="756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选取兴趣点</a:t>
            </a:r>
            <a:r>
              <a:rPr lang="en-US" altLang="zh-CN" sz="1600" dirty="0"/>
              <a:t>(</a:t>
            </a:r>
            <a:r>
              <a:rPr lang="zh-CN" altLang="en-US" sz="1600" dirty="0"/>
              <a:t>图二蓝点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366217-7122-4F41-A2FD-538C25920EEA}"/>
              </a:ext>
            </a:extLst>
          </p:cNvPr>
          <p:cNvSpPr/>
          <p:nvPr/>
        </p:nvSpPr>
        <p:spPr>
          <a:xfrm>
            <a:off x="2536275" y="1602031"/>
            <a:ext cx="1502980" cy="756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根据攻击图标的</a:t>
            </a:r>
            <a:r>
              <a:rPr lang="en-US" altLang="zh-CN" sz="1600" dirty="0"/>
              <a:t>size</a:t>
            </a:r>
            <a:r>
              <a:rPr lang="zh-CN" altLang="en-US" sz="1600" dirty="0"/>
              <a:t>进行单元分割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8B6D93-3F72-4CC3-8C53-20E7E0EBCDB1}"/>
              </a:ext>
            </a:extLst>
          </p:cNvPr>
          <p:cNvSpPr/>
          <p:nvPr/>
        </p:nvSpPr>
        <p:spPr>
          <a:xfrm>
            <a:off x="4346027" y="1602031"/>
            <a:ext cx="1502980" cy="756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计算每个兴趣点到单元的欧式距离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32AF79-531F-4614-AAFA-2D025A19FADF}"/>
              </a:ext>
            </a:extLst>
          </p:cNvPr>
          <p:cNvSpPr/>
          <p:nvPr/>
        </p:nvSpPr>
        <p:spPr>
          <a:xfrm>
            <a:off x="6158403" y="1602030"/>
            <a:ext cx="1502980" cy="756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根据兴趣点的距离计算单元的</a:t>
            </a:r>
            <a:r>
              <a:rPr lang="en-US" altLang="zh-CN" sz="1600" dirty="0"/>
              <a:t>local-score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A6CD01-19CC-4569-A8C4-B48FF5EA0F78}"/>
              </a:ext>
            </a:extLst>
          </p:cNvPr>
          <p:cNvSpPr/>
          <p:nvPr/>
        </p:nvSpPr>
        <p:spPr>
          <a:xfrm>
            <a:off x="6158403" y="2838935"/>
            <a:ext cx="1502980" cy="756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根据攻击车型计算幻影存在的连续帧数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4D8A95-8DA7-4333-80AB-006CDE75B461}"/>
              </a:ext>
            </a:extLst>
          </p:cNvPr>
          <p:cNvSpPr/>
          <p:nvPr/>
        </p:nvSpPr>
        <p:spPr>
          <a:xfrm>
            <a:off x="4346027" y="2838937"/>
            <a:ext cx="1502980" cy="756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计算连续帧的</a:t>
            </a:r>
            <a:r>
              <a:rPr lang="en-US" altLang="zh-CN" dirty="0"/>
              <a:t>total-score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0D7722-5FA9-41E1-A707-1636E74C513A}"/>
              </a:ext>
            </a:extLst>
          </p:cNvPr>
          <p:cNvSpPr/>
          <p:nvPr/>
        </p:nvSpPr>
        <p:spPr>
          <a:xfrm>
            <a:off x="2536275" y="2838935"/>
            <a:ext cx="1502980" cy="756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选取分数最高的区域进行幻影投放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0EE7719-4815-4D42-86F2-4BFB60415DF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226879" y="1980404"/>
            <a:ext cx="309396" cy="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9529C16-9D7B-4B8F-BC5C-004835239D5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039255" y="1980404"/>
            <a:ext cx="306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44E427-F546-4330-A202-B52A63D5CB0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5849007" y="1980403"/>
            <a:ext cx="3093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C500566-5A7C-469D-9B0F-D57BEEA3A40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909893" y="2358775"/>
            <a:ext cx="0" cy="48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64A5488-C7E5-4CDB-A67B-BAD7916C1764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5849007" y="3217308"/>
            <a:ext cx="30939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145C213-0EA5-448C-BEE7-F9DD31D05A19}"/>
              </a:ext>
            </a:extLst>
          </p:cNvPr>
          <p:cNvCxnSpPr>
            <a:stCxn id="11" idx="1"/>
            <a:endCxn id="12" idx="3"/>
          </p:cNvCxnSpPr>
          <p:nvPr/>
        </p:nvCxnSpPr>
        <p:spPr>
          <a:xfrm flipH="1" flipV="1">
            <a:off x="4039255" y="3217308"/>
            <a:ext cx="30677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图片 29" descr="文本&#10;&#10;描述已自动生成">
            <a:extLst>
              <a:ext uri="{FF2B5EF4-FFF2-40B4-BE49-F238E27FC236}">
                <a16:creationId xmlns:a16="http://schemas.microsoft.com/office/drawing/2014/main" id="{560B0086-3BA1-497C-815F-2A8D63F5C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747" y="726501"/>
            <a:ext cx="3794154" cy="55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68D67-8861-41DA-8487-A068EFF9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通过数字广告牌实施攻击</a:t>
            </a:r>
          </a:p>
        </p:txBody>
      </p:sp>
      <p:pic>
        <p:nvPicPr>
          <p:cNvPr id="7" name="内容占位符 6" descr="飞机场里停放着许多汽车&#10;&#10;描述已自动生成">
            <a:extLst>
              <a:ext uri="{FF2B5EF4-FFF2-40B4-BE49-F238E27FC236}">
                <a16:creationId xmlns:a16="http://schemas.microsoft.com/office/drawing/2014/main" id="{75FA64BE-7A47-448C-A29C-0343CDC83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67" y="1794094"/>
            <a:ext cx="7760633" cy="435133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962C1A-FB94-48C2-94CD-9C05A6495FCB}"/>
              </a:ext>
            </a:extLst>
          </p:cNvPr>
          <p:cNvSpPr txBox="1"/>
          <p:nvPr/>
        </p:nvSpPr>
        <p:spPr>
          <a:xfrm>
            <a:off x="977462" y="1996966"/>
            <a:ext cx="2301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实际攻击展示及摄像机感知显示：</a:t>
            </a:r>
          </a:p>
        </p:txBody>
      </p:sp>
    </p:spTree>
    <p:extLst>
      <p:ext uri="{BB962C8B-B14F-4D97-AF65-F5344CB8AC3E}">
        <p14:creationId xmlns:p14="http://schemas.microsoft.com/office/powerpoint/2010/main" val="39876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1A7E7-15CA-4391-93E2-9636585E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通过无人机投影攻击</a:t>
            </a:r>
          </a:p>
        </p:txBody>
      </p:sp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A5FEDF6A-A6A5-40C2-B233-51B93E271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7" y="3580151"/>
            <a:ext cx="5566094" cy="2788420"/>
          </a:xfrm>
        </p:spPr>
      </p:pic>
      <p:pic>
        <p:nvPicPr>
          <p:cNvPr id="7" name="图片 6" descr="绿色的标志&#10;&#10;中度可信度描述已自动生成">
            <a:extLst>
              <a:ext uri="{FF2B5EF4-FFF2-40B4-BE49-F238E27FC236}">
                <a16:creationId xmlns:a16="http://schemas.microsoft.com/office/drawing/2014/main" id="{FB24D027-9BAA-4C69-B3D6-D3B3CCA4F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91" y="1317822"/>
            <a:ext cx="5894109" cy="30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11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979</Words>
  <Application>Microsoft Office PowerPoint</Application>
  <PresentationFormat>宽屏</PresentationFormat>
  <Paragraphs>120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times new roman</vt:lpstr>
      <vt:lpstr>Office 主题​​</vt:lpstr>
      <vt:lpstr>Phantom of the ADAS: Securing Advanced Driver-Assistance Systems from Split-Second Phantom Attacks，CCS’20</vt:lpstr>
      <vt:lpstr>概述</vt:lpstr>
      <vt:lpstr>幻影和幻影攻击</vt:lpstr>
      <vt:lpstr>幻影攻击对比传统视觉攻击</vt:lpstr>
      <vt:lpstr>幻影攻击</vt:lpstr>
      <vt:lpstr>攻击影响因素</vt:lpstr>
      <vt:lpstr>通过数字广告牌实施攻击</vt:lpstr>
      <vt:lpstr>通过数字广告牌实施攻击</vt:lpstr>
      <vt:lpstr>通过无人机投影攻击</vt:lpstr>
      <vt:lpstr>幻影检测</vt:lpstr>
      <vt:lpstr>The GhostBusters</vt:lpstr>
      <vt:lpstr>The GhostBusters防御效果</vt:lpstr>
      <vt:lpstr>PowerPoint 演示文稿</vt:lpstr>
      <vt:lpstr>幻影攻击Apollo</vt:lpstr>
      <vt:lpstr>Apollo车道线检测</vt:lpstr>
      <vt:lpstr>Apollo感知模块传感器融合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Phantom of the ADAS: Securing Advanced Driver-Assistance Systems from Split-Second Phantom Attacks，CCS’20</dc:title>
  <dc:creator>Wang Zhihao</dc:creator>
  <cp:lastModifiedBy>Wang Zhihao</cp:lastModifiedBy>
  <cp:revision>82</cp:revision>
  <dcterms:created xsi:type="dcterms:W3CDTF">2020-12-21T09:43:58Z</dcterms:created>
  <dcterms:modified xsi:type="dcterms:W3CDTF">2020-12-24T07:52:34Z</dcterms:modified>
</cp:coreProperties>
</file>